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8" r:id="rId9"/>
    <p:sldId id="267" r:id="rId10"/>
    <p:sldId id="270" r:id="rId11"/>
    <p:sldId id="271" r:id="rId12"/>
    <p:sldId id="269" r:id="rId13"/>
    <p:sldId id="272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microsoft.com/office/2007/relationships/hdphoto" Target="../media/hdphoto5.wdp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2200" y="304800"/>
            <a:ext cx="6781800" cy="5802344"/>
            <a:chOff x="2362200" y="304800"/>
            <a:chExt cx="6781800" cy="5802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4" t="9259" r="8889" b="4075"/>
            <a:stretch/>
          </p:blipFill>
          <p:spPr>
            <a:xfrm>
              <a:off x="2362200" y="304800"/>
              <a:ext cx="6781800" cy="58023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733800"/>
              <a:ext cx="2466975" cy="18478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2811186" y="2209800"/>
            <a:ext cx="5833028" cy="139460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4114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  প্রভাব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5" y="914401"/>
            <a:ext cx="2871029" cy="215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8" y="914400"/>
            <a:ext cx="3017251" cy="215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5" y="3962400"/>
            <a:ext cx="2972373" cy="222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7" y="3962400"/>
            <a:ext cx="3153193" cy="217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72192" y="3036610"/>
            <a:ext cx="2576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ভালবাসার বদলে ঘৃণা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4548" y="3008900"/>
            <a:ext cx="2428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পরিবারে অশান্তি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2477" y="6142394"/>
            <a:ext cx="14895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খুন, হত্যা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3305" y="6151420"/>
            <a:ext cx="1484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আত্মহত্যা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6" y="914401"/>
            <a:ext cx="2972372" cy="215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7" y="932473"/>
            <a:ext cx="3153193" cy="2098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4" y="3733800"/>
            <a:ext cx="1844875" cy="222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7" y="3897299"/>
            <a:ext cx="3153193" cy="222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48281" y="3036610"/>
            <a:ext cx="16241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চুরি বাড়বে 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8547" y="3048000"/>
            <a:ext cx="3049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 বিশৃঙ্খলা বাড়বে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5862" y="6018645"/>
            <a:ext cx="2133918" cy="6832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 সেবনের ফলে </a:t>
            </a:r>
          </a:p>
          <a:p>
            <a:pPr algn="ctr">
              <a:lnSpc>
                <a:spcPct val="80000"/>
              </a:lnSpc>
            </a:pP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মৃত্যু হতে পারে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7109" y="6151420"/>
            <a:ext cx="278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মূল্যবোধের অবক্ষয় হবে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7202" y="128908"/>
            <a:ext cx="4114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  প্রভাব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  প্রতিরোধে করণীয়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5"/>
          <a:stretch/>
        </p:blipFill>
        <p:spPr>
          <a:xfrm>
            <a:off x="839785" y="914402"/>
            <a:ext cx="3122615" cy="209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7" y="921841"/>
            <a:ext cx="3153193" cy="208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5" y="3956732"/>
            <a:ext cx="3122615" cy="218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7" y="3956732"/>
            <a:ext cx="3153193" cy="218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43710" y="3036610"/>
            <a:ext cx="22333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 পাচার রোধ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5209" y="3008900"/>
            <a:ext cx="2627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 ক্রয় বিক্রয় রোধ</a:t>
            </a:r>
          </a:p>
        </p:txBody>
      </p:sp>
      <p:sp>
        <p:nvSpPr>
          <p:cNvPr id="9" name="Rectangle 8"/>
          <p:cNvSpPr/>
          <p:nvPr/>
        </p:nvSpPr>
        <p:spPr>
          <a:xfrm>
            <a:off x="880752" y="6142394"/>
            <a:ext cx="30700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তামাক নিয়ন্ত্রণ আইন বাস্তবায়ন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97941" y="6151420"/>
            <a:ext cx="2683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তামাক বিরোধী সচেতনতা 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3470" y="175234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  প্রতিরোধে করণীয়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2" y="4079049"/>
            <a:ext cx="2362200" cy="192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6392" r="50767" b="10690"/>
          <a:stretch/>
        </p:blipFill>
        <p:spPr>
          <a:xfrm>
            <a:off x="228599" y="1147709"/>
            <a:ext cx="1346201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/>
          <a:stretch/>
        </p:blipFill>
        <p:spPr>
          <a:xfrm>
            <a:off x="2692400" y="4079050"/>
            <a:ext cx="2844800" cy="192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9846" y="6106180"/>
            <a:ext cx="2581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মাদককে  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2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হবে 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1274" y="3240256"/>
            <a:ext cx="6635352" cy="43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মাদকের ক্ষতিকর দিকগুলো বেশি বেশি প্রচার করতে  হবে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6103911"/>
            <a:ext cx="2826415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মাদকবিরোধী সামাজিক আন্দোলন</a:t>
            </a:r>
          </a:p>
          <a:p>
            <a:pPr algn="ctr">
              <a:lnSpc>
                <a:spcPct val="80000"/>
              </a:lnSpc>
            </a:pP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গড়ে তুলতে হবে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26184" y="6097723"/>
            <a:ext cx="27655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ধর্মীয় অনুশাসন মেনে চলতে হবে 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2" r="4803"/>
          <a:stretch/>
        </p:blipFill>
        <p:spPr>
          <a:xfrm>
            <a:off x="5762871" y="4079050"/>
            <a:ext cx="2390529" cy="192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8"/>
          <a:stretch/>
        </p:blipFill>
        <p:spPr>
          <a:xfrm flipH="1">
            <a:off x="4541520" y="1143790"/>
            <a:ext cx="1219200" cy="176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31095" r="50000" b="27251"/>
          <a:stretch/>
        </p:blipFill>
        <p:spPr>
          <a:xfrm>
            <a:off x="3290887" y="1147711"/>
            <a:ext cx="1177872" cy="176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lowchart: Terminator 19"/>
          <p:cNvSpPr/>
          <p:nvPr/>
        </p:nvSpPr>
        <p:spPr>
          <a:xfrm>
            <a:off x="558799" y="921840"/>
            <a:ext cx="685801" cy="29967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পূর্বে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4" t="6392" r="5656" b="10690"/>
          <a:stretch/>
        </p:blipFill>
        <p:spPr>
          <a:xfrm>
            <a:off x="1574800" y="1149745"/>
            <a:ext cx="1422400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lowchart: Terminator 21"/>
          <p:cNvSpPr/>
          <p:nvPr/>
        </p:nvSpPr>
        <p:spPr>
          <a:xfrm>
            <a:off x="2044699" y="2827553"/>
            <a:ext cx="685801" cy="29967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পরে</a:t>
            </a:r>
          </a:p>
        </p:txBody>
      </p:sp>
      <p:sp>
        <p:nvSpPr>
          <p:cNvPr id="24" name="Flowchart: Terminator 23"/>
          <p:cNvSpPr/>
          <p:nvPr/>
        </p:nvSpPr>
        <p:spPr>
          <a:xfrm>
            <a:off x="3657600" y="921840"/>
            <a:ext cx="685801" cy="29967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পূর্বে</a:t>
            </a:r>
          </a:p>
        </p:txBody>
      </p:sp>
      <p:sp>
        <p:nvSpPr>
          <p:cNvPr id="25" name="Flowchart: Terminator 24"/>
          <p:cNvSpPr/>
          <p:nvPr/>
        </p:nvSpPr>
        <p:spPr>
          <a:xfrm>
            <a:off x="4833229" y="2827553"/>
            <a:ext cx="685801" cy="29967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পরে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248400" y="1219200"/>
            <a:ext cx="1323730" cy="1498828"/>
            <a:chOff x="7307580" y="1348740"/>
            <a:chExt cx="1328420" cy="13638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58" t="12839" b="11169"/>
            <a:stretch/>
          </p:blipFill>
          <p:spPr>
            <a:xfrm>
              <a:off x="7312270" y="1348740"/>
              <a:ext cx="1323730" cy="13638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Freeform 20"/>
            <p:cNvSpPr/>
            <p:nvPr/>
          </p:nvSpPr>
          <p:spPr>
            <a:xfrm>
              <a:off x="7307580" y="1402080"/>
              <a:ext cx="281940" cy="975360"/>
            </a:xfrm>
            <a:custGeom>
              <a:avLst/>
              <a:gdLst>
                <a:gd name="connsiteX0" fmla="*/ 7620 w 281940"/>
                <a:gd name="connsiteY0" fmla="*/ 975360 h 975360"/>
                <a:gd name="connsiteX1" fmla="*/ 68580 w 281940"/>
                <a:gd name="connsiteY1" fmla="*/ 754380 h 975360"/>
                <a:gd name="connsiteX2" fmla="*/ 121920 w 281940"/>
                <a:gd name="connsiteY2" fmla="*/ 579120 h 975360"/>
                <a:gd name="connsiteX3" fmla="*/ 205740 w 281940"/>
                <a:gd name="connsiteY3" fmla="*/ 457200 h 975360"/>
                <a:gd name="connsiteX4" fmla="*/ 281940 w 281940"/>
                <a:gd name="connsiteY4" fmla="*/ 381000 h 975360"/>
                <a:gd name="connsiteX5" fmla="*/ 281940 w 281940"/>
                <a:gd name="connsiteY5" fmla="*/ 167640 h 975360"/>
                <a:gd name="connsiteX6" fmla="*/ 160020 w 281940"/>
                <a:gd name="connsiteY6" fmla="*/ 45720 h 975360"/>
                <a:gd name="connsiteX7" fmla="*/ 0 w 281940"/>
                <a:gd name="connsiteY7" fmla="*/ 0 h 975360"/>
                <a:gd name="connsiteX8" fmla="*/ 7620 w 281940"/>
                <a:gd name="connsiteY8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40" h="975360">
                  <a:moveTo>
                    <a:pt x="7620" y="975360"/>
                  </a:moveTo>
                  <a:lnTo>
                    <a:pt x="68580" y="754380"/>
                  </a:lnTo>
                  <a:lnTo>
                    <a:pt x="121920" y="579120"/>
                  </a:lnTo>
                  <a:lnTo>
                    <a:pt x="205740" y="457200"/>
                  </a:lnTo>
                  <a:lnTo>
                    <a:pt x="281940" y="381000"/>
                  </a:lnTo>
                  <a:lnTo>
                    <a:pt x="281940" y="167640"/>
                  </a:lnTo>
                  <a:lnTo>
                    <a:pt x="160020" y="45720"/>
                  </a:lnTo>
                  <a:lnTo>
                    <a:pt x="0" y="0"/>
                  </a:lnTo>
                  <a:lnTo>
                    <a:pt x="7620" y="975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Flowchart: Terminator 32"/>
          <p:cNvSpPr/>
          <p:nvPr/>
        </p:nvSpPr>
        <p:spPr>
          <a:xfrm>
            <a:off x="6631142" y="921840"/>
            <a:ext cx="685801" cy="29967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পূর্বে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4" r="54362" b="19343"/>
          <a:stretch/>
        </p:blipFill>
        <p:spPr>
          <a:xfrm>
            <a:off x="7452284" y="1409619"/>
            <a:ext cx="1089661" cy="153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Flowchart: Terminator 33"/>
          <p:cNvSpPr/>
          <p:nvPr/>
        </p:nvSpPr>
        <p:spPr>
          <a:xfrm>
            <a:off x="7633570" y="2858033"/>
            <a:ext cx="685801" cy="29967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পরে</a:t>
            </a:r>
          </a:p>
        </p:txBody>
      </p:sp>
    </p:spTree>
    <p:extLst>
      <p:ext uri="{BB962C8B-B14F-4D97-AF65-F5344CB8AC3E}">
        <p14:creationId xmlns:p14="http://schemas.microsoft.com/office/powerpoint/2010/main" val="10950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872" y="3333453"/>
            <a:ext cx="6857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 হওয়ার কয়েকটি কারণ খুঁজে বের কর।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822" y="3949125"/>
            <a:ext cx="6971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মাদকাসক্তি একটি সমাজে কী কী প্রভাব ফেলে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লিখ।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17415" y="1013621"/>
            <a:ext cx="6116784" cy="2044704"/>
            <a:chOff x="817415" y="1013621"/>
            <a:chExt cx="6116784" cy="2044704"/>
          </a:xfrm>
        </p:grpSpPr>
        <p:grpSp>
          <p:nvGrpSpPr>
            <p:cNvPr id="7" name="Group 6"/>
            <p:cNvGrpSpPr/>
            <p:nvPr/>
          </p:nvGrpSpPr>
          <p:grpSpPr>
            <a:xfrm>
              <a:off x="817415" y="2134995"/>
              <a:ext cx="3119776" cy="923330"/>
              <a:chOff x="614024" y="1104363"/>
              <a:chExt cx="3119776" cy="92333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0772" y="1171641"/>
                <a:ext cx="2933028" cy="670560"/>
              </a:xfrm>
              <a:prstGeom prst="rect">
                <a:avLst/>
              </a:prstGeom>
              <a:solidFill>
                <a:srgbClr val="94C600"/>
              </a:solidFill>
              <a:ln w="42500" cap="flat" cmpd="sng" algn="ctr">
                <a:solidFill>
                  <a:srgbClr val="94C6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4024" y="1104363"/>
                <a:ext cx="29718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5400" b="1" i="0" u="none" strike="noStrike" kern="0" cap="none" spc="0" normalizeH="0" baseline="0" noProof="0" dirty="0" smtClean="0">
                    <a:ln/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দলীয় কাজ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122" y="1013621"/>
              <a:ext cx="2836077" cy="18872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2023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9323" y="1298275"/>
            <a:ext cx="2971801" cy="923330"/>
            <a:chOff x="369323" y="1298275"/>
            <a:chExt cx="2971801" cy="923330"/>
          </a:xfrm>
        </p:grpSpPr>
        <p:sp>
          <p:nvSpPr>
            <p:cNvPr id="3" name="Rectangle 2"/>
            <p:cNvSpPr/>
            <p:nvPr/>
          </p:nvSpPr>
          <p:spPr>
            <a:xfrm>
              <a:off x="800772" y="1429948"/>
              <a:ext cx="2540352" cy="670560"/>
            </a:xfrm>
            <a:prstGeom prst="rect">
              <a:avLst/>
            </a:prstGeom>
            <a:solidFill>
              <a:srgbClr val="94C600"/>
            </a:solidFill>
            <a:ln w="42500" cap="flat" cmpd="sng" algn="ctr">
              <a:solidFill>
                <a:srgbClr val="94C6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9323" y="1298275"/>
              <a:ext cx="29718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0" cap="none" spc="0" normalizeH="0" baseline="0" noProof="0" dirty="0" smtClean="0">
                  <a:ln/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মূল্যায়ন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38872" y="2723853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 কী?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426" y="3520225"/>
            <a:ext cx="5950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২। মাদকাসক্তির কারণে সৃষ্ট রোগগুলো কী</a:t>
            </a:r>
            <a:r>
              <a:rPr kumimoji="0" lang="bn-BD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কী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9822" y="4343400"/>
            <a:ext cx="67361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 কী</a:t>
            </a:r>
            <a:r>
              <a:rPr kumimoji="0" lang="bn-BD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কী কারণে আমাদের সমাজে মাদকাসক্তির হার</a:t>
            </a:r>
          </a:p>
          <a:p>
            <a:pPr lvl="0"/>
            <a:r>
              <a:rPr lang="bn-BD" sz="3200" kern="0" baseline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বৃদ্ধি</a:t>
            </a:r>
            <a:r>
              <a:rPr lang="bn-BD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পাচ্ছে বলে তুমি মনে কর?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30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872" y="4028182"/>
            <a:ext cx="72170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মাদকাসক্তির হাত থেকে সমাজকে রক্ষার জন্য করণীয়</a:t>
            </a:r>
          </a:p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কী কী বর্ণনা কর।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2942" y="2886670"/>
            <a:ext cx="3361858" cy="923330"/>
            <a:chOff x="752942" y="1355079"/>
            <a:chExt cx="3361858" cy="923330"/>
          </a:xfrm>
        </p:grpSpPr>
        <p:sp>
          <p:nvSpPr>
            <p:cNvPr id="5" name="Rectangle 4"/>
            <p:cNvSpPr/>
            <p:nvPr/>
          </p:nvSpPr>
          <p:spPr>
            <a:xfrm>
              <a:off x="800772" y="1429948"/>
              <a:ext cx="3314028" cy="670560"/>
            </a:xfrm>
            <a:prstGeom prst="rect">
              <a:avLst/>
            </a:prstGeom>
            <a:solidFill>
              <a:srgbClr val="94C600"/>
            </a:solidFill>
            <a:ln w="42500" cap="flat" cmpd="sng" algn="ctr">
              <a:solidFill>
                <a:srgbClr val="94C6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2942" y="1355079"/>
              <a:ext cx="29718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5400" b="1" i="0" u="none" strike="noStrike" kern="0" cap="none" spc="0" normalizeH="0" baseline="0" noProof="0" dirty="0" smtClean="0">
                  <a:ln/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বাড়ীর কাজ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499567"/>
            <a:ext cx="5123498" cy="2319833"/>
            <a:chOff x="609600" y="499567"/>
            <a:chExt cx="5123498" cy="2319833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499567"/>
              <a:ext cx="2824161" cy="2319833"/>
              <a:chOff x="76200" y="2317656"/>
              <a:chExt cx="4124325" cy="338781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200" y="2317656"/>
                <a:ext cx="4124325" cy="3056619"/>
                <a:chOff x="223836" y="1743980"/>
                <a:chExt cx="4124325" cy="3056619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223836" y="1743980"/>
                  <a:ext cx="4124325" cy="1181100"/>
                </a:xfrm>
                <a:custGeom>
                  <a:avLst/>
                  <a:gdLst>
                    <a:gd name="connsiteX0" fmla="*/ 95250 w 4124325"/>
                    <a:gd name="connsiteY0" fmla="*/ 1247775 h 1562100"/>
                    <a:gd name="connsiteX1" fmla="*/ 790575 w 4124325"/>
                    <a:gd name="connsiteY1" fmla="*/ 123825 h 1562100"/>
                    <a:gd name="connsiteX2" fmla="*/ 866775 w 4124325"/>
                    <a:gd name="connsiteY2" fmla="*/ 76200 h 1562100"/>
                    <a:gd name="connsiteX3" fmla="*/ 895350 w 4124325"/>
                    <a:gd name="connsiteY3" fmla="*/ 47625 h 1562100"/>
                    <a:gd name="connsiteX4" fmla="*/ 952500 w 4124325"/>
                    <a:gd name="connsiteY4" fmla="*/ 28575 h 1562100"/>
                    <a:gd name="connsiteX5" fmla="*/ 990600 w 4124325"/>
                    <a:gd name="connsiteY5" fmla="*/ 9525 h 1562100"/>
                    <a:gd name="connsiteX6" fmla="*/ 2743200 w 4124325"/>
                    <a:gd name="connsiteY6" fmla="*/ 0 h 1562100"/>
                    <a:gd name="connsiteX7" fmla="*/ 3086100 w 4124325"/>
                    <a:gd name="connsiteY7" fmla="*/ 0 h 1562100"/>
                    <a:gd name="connsiteX8" fmla="*/ 3438525 w 4124325"/>
                    <a:gd name="connsiteY8" fmla="*/ 304800 h 1562100"/>
                    <a:gd name="connsiteX9" fmla="*/ 3505200 w 4124325"/>
                    <a:gd name="connsiteY9" fmla="*/ 400050 h 1562100"/>
                    <a:gd name="connsiteX10" fmla="*/ 3524250 w 4124325"/>
                    <a:gd name="connsiteY10" fmla="*/ 457200 h 1562100"/>
                    <a:gd name="connsiteX11" fmla="*/ 3533775 w 4124325"/>
                    <a:gd name="connsiteY11" fmla="*/ 495300 h 1562100"/>
                    <a:gd name="connsiteX12" fmla="*/ 3543300 w 4124325"/>
                    <a:gd name="connsiteY12" fmla="*/ 495300 h 1562100"/>
                    <a:gd name="connsiteX13" fmla="*/ 3924300 w 4124325"/>
                    <a:gd name="connsiteY13" fmla="*/ 1057275 h 1562100"/>
                    <a:gd name="connsiteX14" fmla="*/ 4067175 w 4124325"/>
                    <a:gd name="connsiteY14" fmla="*/ 1247775 h 1562100"/>
                    <a:gd name="connsiteX15" fmla="*/ 4124325 w 4124325"/>
                    <a:gd name="connsiteY15" fmla="*/ 1381125 h 1562100"/>
                    <a:gd name="connsiteX16" fmla="*/ 4124325 w 4124325"/>
                    <a:gd name="connsiteY16" fmla="*/ 1447800 h 1562100"/>
                    <a:gd name="connsiteX17" fmla="*/ 4038600 w 4124325"/>
                    <a:gd name="connsiteY17" fmla="*/ 1485900 h 1562100"/>
                    <a:gd name="connsiteX18" fmla="*/ 3800475 w 4124325"/>
                    <a:gd name="connsiteY18" fmla="*/ 1552575 h 1562100"/>
                    <a:gd name="connsiteX19" fmla="*/ 1676400 w 4124325"/>
                    <a:gd name="connsiteY19" fmla="*/ 1562100 h 1562100"/>
                    <a:gd name="connsiteX20" fmla="*/ 571500 w 4124325"/>
                    <a:gd name="connsiteY20" fmla="*/ 1552575 h 1562100"/>
                    <a:gd name="connsiteX21" fmla="*/ 200025 w 4124325"/>
                    <a:gd name="connsiteY21" fmla="*/ 1524000 h 1562100"/>
                    <a:gd name="connsiteX22" fmla="*/ 9525 w 4124325"/>
                    <a:gd name="connsiteY22" fmla="*/ 1466850 h 1562100"/>
                    <a:gd name="connsiteX23" fmla="*/ 0 w 4124325"/>
                    <a:gd name="connsiteY23" fmla="*/ 1371600 h 1562100"/>
                    <a:gd name="connsiteX24" fmla="*/ 95250 w 4124325"/>
                    <a:gd name="connsiteY24" fmla="*/ 1247775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24325" h="1562100">
                      <a:moveTo>
                        <a:pt x="95250" y="1247775"/>
                      </a:moveTo>
                      <a:lnTo>
                        <a:pt x="790575" y="123825"/>
                      </a:lnTo>
                      <a:cubicBezTo>
                        <a:pt x="815975" y="107950"/>
                        <a:pt x="842551" y="93817"/>
                        <a:pt x="866775" y="76200"/>
                      </a:cubicBezTo>
                      <a:cubicBezTo>
                        <a:pt x="877669" y="68277"/>
                        <a:pt x="883575" y="54167"/>
                        <a:pt x="895350" y="47625"/>
                      </a:cubicBezTo>
                      <a:cubicBezTo>
                        <a:pt x="912903" y="37873"/>
                        <a:pt x="935792" y="39714"/>
                        <a:pt x="952500" y="28575"/>
                      </a:cubicBezTo>
                      <a:cubicBezTo>
                        <a:pt x="983717" y="7764"/>
                        <a:pt x="969627" y="9525"/>
                        <a:pt x="990600" y="9525"/>
                      </a:cubicBezTo>
                      <a:lnTo>
                        <a:pt x="2743200" y="0"/>
                      </a:lnTo>
                      <a:lnTo>
                        <a:pt x="3086100" y="0"/>
                      </a:lnTo>
                      <a:lnTo>
                        <a:pt x="3438525" y="304800"/>
                      </a:lnTo>
                      <a:cubicBezTo>
                        <a:pt x="3460750" y="336550"/>
                        <a:pt x="3492944" y="363283"/>
                        <a:pt x="3505200" y="400050"/>
                      </a:cubicBezTo>
                      <a:cubicBezTo>
                        <a:pt x="3511550" y="419100"/>
                        <a:pt x="3519380" y="437719"/>
                        <a:pt x="3524250" y="457200"/>
                      </a:cubicBezTo>
                      <a:cubicBezTo>
                        <a:pt x="3527425" y="469900"/>
                        <a:pt x="3527921" y="483591"/>
                        <a:pt x="3533775" y="495300"/>
                      </a:cubicBezTo>
                      <a:cubicBezTo>
                        <a:pt x="3535195" y="498140"/>
                        <a:pt x="3540125" y="495300"/>
                        <a:pt x="3543300" y="495300"/>
                      </a:cubicBezTo>
                      <a:lnTo>
                        <a:pt x="3924300" y="1057275"/>
                      </a:lnTo>
                      <a:lnTo>
                        <a:pt x="4067175" y="1247775"/>
                      </a:lnTo>
                      <a:lnTo>
                        <a:pt x="4124325" y="1381125"/>
                      </a:lnTo>
                      <a:lnTo>
                        <a:pt x="4124325" y="1447800"/>
                      </a:lnTo>
                      <a:lnTo>
                        <a:pt x="4038600" y="1485900"/>
                      </a:lnTo>
                      <a:lnTo>
                        <a:pt x="3800475" y="1552575"/>
                      </a:lnTo>
                      <a:lnTo>
                        <a:pt x="1676400" y="1562100"/>
                      </a:lnTo>
                      <a:lnTo>
                        <a:pt x="571500" y="1552575"/>
                      </a:lnTo>
                      <a:lnTo>
                        <a:pt x="200025" y="1524000"/>
                      </a:lnTo>
                      <a:lnTo>
                        <a:pt x="9525" y="1466850"/>
                      </a:lnTo>
                      <a:lnTo>
                        <a:pt x="0" y="1371600"/>
                      </a:lnTo>
                      <a:lnTo>
                        <a:pt x="95250" y="1247775"/>
                      </a:lnTo>
                      <a:close/>
                    </a:path>
                  </a:pathLst>
                </a:custGeom>
              </p:spPr>
              <p:style>
                <a:lnRef idx="1">
                  <a:schemeClr val="dk1"/>
                </a:lnRef>
                <a:fillRef idx="100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504824" y="2905124"/>
                  <a:ext cx="3648075" cy="1895475"/>
                </a:xfrm>
                <a:custGeom>
                  <a:avLst/>
                  <a:gdLst>
                    <a:gd name="connsiteX0" fmla="*/ 180975 w 3648075"/>
                    <a:gd name="connsiteY0" fmla="*/ 19050 h 1895475"/>
                    <a:gd name="connsiteX1" fmla="*/ 3467100 w 3648075"/>
                    <a:gd name="connsiteY1" fmla="*/ 19050 h 1895475"/>
                    <a:gd name="connsiteX2" fmla="*/ 3600450 w 3648075"/>
                    <a:gd name="connsiteY2" fmla="*/ 0 h 1895475"/>
                    <a:gd name="connsiteX3" fmla="*/ 3609975 w 3648075"/>
                    <a:gd name="connsiteY3" fmla="*/ 95250 h 1895475"/>
                    <a:gd name="connsiteX4" fmla="*/ 3648075 w 3648075"/>
                    <a:gd name="connsiteY4" fmla="*/ 1752600 h 1895475"/>
                    <a:gd name="connsiteX5" fmla="*/ 2543175 w 3648075"/>
                    <a:gd name="connsiteY5" fmla="*/ 1857375 h 1895475"/>
                    <a:gd name="connsiteX6" fmla="*/ 1733550 w 3648075"/>
                    <a:gd name="connsiteY6" fmla="*/ 1895475 h 1895475"/>
                    <a:gd name="connsiteX7" fmla="*/ 504825 w 3648075"/>
                    <a:gd name="connsiteY7" fmla="*/ 1876425 h 1895475"/>
                    <a:gd name="connsiteX8" fmla="*/ 95250 w 3648075"/>
                    <a:gd name="connsiteY8" fmla="*/ 1847850 h 1895475"/>
                    <a:gd name="connsiteX9" fmla="*/ 19050 w 3648075"/>
                    <a:gd name="connsiteY9" fmla="*/ 1847850 h 1895475"/>
                    <a:gd name="connsiteX10" fmla="*/ 0 w 3648075"/>
                    <a:gd name="connsiteY10" fmla="*/ 0 h 1895475"/>
                    <a:gd name="connsiteX11" fmla="*/ 180975 w 3648075"/>
                    <a:gd name="connsiteY11" fmla="*/ 19050 h 1895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48075" h="1895475">
                      <a:moveTo>
                        <a:pt x="180975" y="19050"/>
                      </a:moveTo>
                      <a:lnTo>
                        <a:pt x="3467100" y="19050"/>
                      </a:lnTo>
                      <a:lnTo>
                        <a:pt x="3600450" y="0"/>
                      </a:lnTo>
                      <a:lnTo>
                        <a:pt x="3609975" y="95250"/>
                      </a:lnTo>
                      <a:lnTo>
                        <a:pt x="3648075" y="1752600"/>
                      </a:lnTo>
                      <a:lnTo>
                        <a:pt x="2543175" y="1857375"/>
                      </a:lnTo>
                      <a:lnTo>
                        <a:pt x="1733550" y="1895475"/>
                      </a:lnTo>
                      <a:lnTo>
                        <a:pt x="504825" y="1876425"/>
                      </a:lnTo>
                      <a:lnTo>
                        <a:pt x="95250" y="1847850"/>
                      </a:lnTo>
                      <a:lnTo>
                        <a:pt x="19050" y="1847850"/>
                      </a:lnTo>
                      <a:lnTo>
                        <a:pt x="0" y="0"/>
                      </a:lnTo>
                      <a:lnTo>
                        <a:pt x="180975" y="1905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ame 13"/>
                <p:cNvSpPr/>
                <p:nvPr/>
              </p:nvSpPr>
              <p:spPr>
                <a:xfrm>
                  <a:off x="1904998" y="3167061"/>
                  <a:ext cx="762000" cy="1371600"/>
                </a:xfrm>
                <a:prstGeom prst="fram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dk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Bevel 14"/>
                <p:cNvSpPr/>
                <p:nvPr/>
              </p:nvSpPr>
              <p:spPr>
                <a:xfrm>
                  <a:off x="3089418" y="3217066"/>
                  <a:ext cx="609600" cy="795339"/>
                </a:xfrm>
                <a:prstGeom prst="bevel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Bevel 15"/>
                <p:cNvSpPr/>
                <p:nvPr/>
              </p:nvSpPr>
              <p:spPr>
                <a:xfrm>
                  <a:off x="914400" y="3217066"/>
                  <a:ext cx="609600" cy="795339"/>
                </a:xfrm>
                <a:prstGeom prst="bevel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554015" y="5124450"/>
                <a:ext cx="1385892" cy="581025"/>
                <a:chOff x="1554015" y="5124450"/>
                <a:chExt cx="1385892" cy="581025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554015" y="5124450"/>
                  <a:ext cx="1219200" cy="304800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40000"/>
                        <a:satMod val="350000"/>
                      </a:schemeClr>
                    </a:gs>
                    <a:gs pos="24000">
                      <a:schemeClr val="bg1">
                        <a:lumMod val="75000"/>
                      </a:schemeClr>
                    </a:gs>
                    <a:gs pos="100000">
                      <a:schemeClr val="dk1">
                        <a:shade val="20000"/>
                        <a:satMod val="255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dk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720707" y="5400675"/>
                  <a:ext cx="1219200" cy="304800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40000"/>
                        <a:satMod val="350000"/>
                      </a:schemeClr>
                    </a:gs>
                    <a:gs pos="24000">
                      <a:schemeClr val="bg1">
                        <a:lumMod val="75000"/>
                      </a:schemeClr>
                    </a:gs>
                    <a:gs pos="100000">
                      <a:schemeClr val="dk1">
                        <a:shade val="20000"/>
                        <a:satMod val="255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2">
                  <a:schemeClr val="dk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284" y="1004275"/>
              <a:ext cx="2072814" cy="15526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9450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106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1200" y="3352800"/>
            <a:ext cx="5833028" cy="139460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2282825"/>
            <a:ext cx="5638800" cy="76517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BD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হামিদুল ইসলাম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05200" y="3200400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BD" sz="60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bn-BD" sz="6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60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শিক্ষা)</a:t>
            </a:r>
          </a:p>
          <a:p>
            <a:endParaRPr lang="en-US" sz="60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4800599"/>
            <a:ext cx="66294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BD" sz="3600" b="1" dirty="0" smtClean="0">
                <a:solidFill>
                  <a:srgbClr val="575F6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শেরপুর ভবানীপুর উচ্চ বিদ্যালয়</a:t>
            </a:r>
          </a:p>
          <a:p>
            <a:pPr algn="r"/>
            <a:r>
              <a:rPr lang="bn-BD" sz="3600" b="1" dirty="0" smtClean="0">
                <a:solidFill>
                  <a:srgbClr val="575F6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ভবানীপুর বাজার, পার্বতীপুর, দিনাজপুর।</a:t>
            </a:r>
          </a:p>
          <a:p>
            <a:pPr algn="r"/>
            <a:endParaRPr lang="bn-BD" sz="3600" b="1" dirty="0" smtClean="0">
              <a:solidFill>
                <a:srgbClr val="575F6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3600" b="1" dirty="0">
              <a:solidFill>
                <a:srgbClr val="575F6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800" y="5199185"/>
            <a:ext cx="3733800" cy="515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 :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hamidul.pacific@gmail.com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1712976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295400"/>
            <a:ext cx="3200400" cy="76517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05400" y="3468272"/>
            <a:ext cx="2743200" cy="624840"/>
            <a:chOff x="4724400" y="2858672"/>
            <a:chExt cx="2743200" cy="6248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0" t="10769" r="28505" b="11135"/>
            <a:stretch/>
          </p:blipFill>
          <p:spPr>
            <a:xfrm>
              <a:off x="4724400" y="2858672"/>
              <a:ext cx="685800" cy="624840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5181600" y="2913185"/>
              <a:ext cx="2286000" cy="5158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bn-BD" sz="60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০১৭১৮৬১৭০৬২</a:t>
              </a:r>
              <a:endPara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2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700" y="137160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</p:txBody>
      </p:sp>
      <p:sp>
        <p:nvSpPr>
          <p:cNvPr id="3" name="Rectangle 2"/>
          <p:cNvSpPr/>
          <p:nvPr/>
        </p:nvSpPr>
        <p:spPr>
          <a:xfrm>
            <a:off x="6291514" y="2202359"/>
            <a:ext cx="1933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 শ্রেণি।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0" y="381000"/>
            <a:ext cx="152400" cy="5328634"/>
          </a:xfrm>
          <a:prstGeom prst="rect">
            <a:avLst/>
          </a:prstGeom>
          <a:solidFill>
            <a:srgbClr val="71685A">
              <a:lumMod val="75000"/>
            </a:srgbClr>
          </a:solidFill>
          <a:ln w="425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336" y="5029200"/>
            <a:ext cx="7086600" cy="152400"/>
          </a:xfrm>
          <a:prstGeom prst="rect">
            <a:avLst/>
          </a:prstGeom>
          <a:solidFill>
            <a:srgbClr val="CAF278">
              <a:lumMod val="25000"/>
            </a:srgbClr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0548" y="4183559"/>
            <a:ext cx="34099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: ৫০ মিনিট।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93104" y="457200"/>
            <a:ext cx="39565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7300" y="2819400"/>
            <a:ext cx="56268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অধ্যায়-১০</a:t>
            </a:r>
          </a:p>
          <a:p>
            <a:pPr algn="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সামাজিক সমস্যা।</a:t>
            </a:r>
          </a:p>
        </p:txBody>
      </p:sp>
    </p:spTree>
    <p:extLst>
      <p:ext uri="{BB962C8B-B14F-4D97-AF65-F5344CB8AC3E}">
        <p14:creationId xmlns:p14="http://schemas.microsoft.com/office/powerpoint/2010/main" val="33530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92" y="1019908"/>
            <a:ext cx="2044617" cy="279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77" y="1019908"/>
            <a:ext cx="3889930" cy="2790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8" r="22314"/>
          <a:stretch/>
        </p:blipFill>
        <p:spPr>
          <a:xfrm>
            <a:off x="3599108" y="3934351"/>
            <a:ext cx="2065091" cy="276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800165" y="81802"/>
            <a:ext cx="32864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spc="3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endParaRPr lang="en-US" sz="6600" b="1" cap="none" spc="3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2189" y="581561"/>
            <a:ext cx="4038600" cy="1323439"/>
            <a:chOff x="304800" y="266164"/>
            <a:chExt cx="4038600" cy="132343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304800" y="304800"/>
              <a:ext cx="4038600" cy="1089781"/>
            </a:xfrm>
            <a:prstGeom prst="round2DiagRect">
              <a:avLst/>
            </a:prstGeom>
            <a:solidFill>
              <a:srgbClr val="94C600"/>
            </a:solidFill>
            <a:ln w="42500" cap="flat" cmpd="sng" algn="ctr">
              <a:solidFill>
                <a:srgbClr val="94C6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" y="266164"/>
              <a:ext cx="3352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8000" b="1" i="0" u="none" strike="noStrike" kern="0" cap="none" spc="0" normalizeH="0" baseline="0" noProof="0" dirty="0" smtClean="0">
                  <a:ln/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শিখন ফল</a:t>
              </a:r>
              <a:endParaRPr kumimoji="0" lang="en-US" sz="80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400" y="2064604"/>
            <a:ext cx="6122831" cy="1288196"/>
            <a:chOff x="176011" y="1714854"/>
            <a:chExt cx="6122831" cy="1171087"/>
          </a:xfrm>
        </p:grpSpPr>
        <p:grpSp>
          <p:nvGrpSpPr>
            <p:cNvPr id="6" name="Group 5"/>
            <p:cNvGrpSpPr/>
            <p:nvPr/>
          </p:nvGrpSpPr>
          <p:grpSpPr>
            <a:xfrm>
              <a:off x="315532" y="1752600"/>
              <a:ext cx="5983310" cy="1133341"/>
              <a:chOff x="315532" y="1752600"/>
              <a:chExt cx="5983310" cy="1133341"/>
            </a:xfrm>
          </p:grpSpPr>
          <p:sp>
            <p:nvSpPr>
              <p:cNvPr id="8" name="Down Arrow 7"/>
              <p:cNvSpPr/>
              <p:nvPr/>
            </p:nvSpPr>
            <p:spPr>
              <a:xfrm>
                <a:off x="4927242" y="2352541"/>
                <a:ext cx="1371600" cy="533400"/>
              </a:xfrm>
              <a:prstGeom prst="downArrow">
                <a:avLst/>
              </a:prstGeom>
              <a:solidFill>
                <a:srgbClr val="94C600"/>
              </a:solidFill>
              <a:ln w="42500" cap="flat" cmpd="sng" algn="ctr">
                <a:solidFill>
                  <a:srgbClr val="94C6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15532" y="1752600"/>
                <a:ext cx="5638800" cy="609600"/>
              </a:xfrm>
              <a:prstGeom prst="rect">
                <a:avLst/>
              </a:prstGeom>
              <a:solidFill>
                <a:srgbClr val="94C600"/>
              </a:solidFill>
              <a:ln w="42500" cap="flat" cmpd="sng" algn="ctr">
                <a:solidFill>
                  <a:srgbClr val="94C6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76011" y="1714854"/>
              <a:ext cx="5628068" cy="755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800" b="1" i="0" u="none" strike="noStrike" kern="0" cap="none" spc="0" normalizeH="0" baseline="0" noProof="0" dirty="0" smtClean="0">
                  <a:ln/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71701" y="3667780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 কী বলতে পারবে।</a:t>
            </a:r>
            <a:endParaRPr lang="bn-BD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2651" y="4262866"/>
            <a:ext cx="4804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মাদকাসক্তির</a:t>
            </a:r>
            <a:r>
              <a:rPr kumimoji="0" lang="bn-BD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কুফলগুলো বলতে পারবে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4837093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মাদকাসক্তির প্রভাব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প্রতিরোধ বর্ণনা     </a:t>
            </a:r>
          </a:p>
          <a:p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করতে পারবে।</a:t>
            </a:r>
            <a:endParaRPr lang="bn-BD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0978" r="15795" b="23441"/>
          <a:stretch/>
        </p:blipFill>
        <p:spPr>
          <a:xfrm>
            <a:off x="990600" y="1166666"/>
            <a:ext cx="2702502" cy="204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88324"/>
            <a:ext cx="2133600" cy="163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4450209"/>
            <a:ext cx="2540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11235" r="9556" b="9913"/>
          <a:stretch/>
        </p:blipFill>
        <p:spPr>
          <a:xfrm>
            <a:off x="4429474" y="1166666"/>
            <a:ext cx="3065681" cy="208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90068" y="143470"/>
            <a:ext cx="570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5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 মাদকাসক্তি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9525" y="3177480"/>
            <a:ext cx="188465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ধূমপান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4600" y="3200400"/>
            <a:ext cx="188465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গাজা সেবন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6160390"/>
            <a:ext cx="188465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ড্রাগস গ্রহন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5202" y="5974209"/>
            <a:ext cx="222814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হেরোইন</a:t>
            </a:r>
            <a:r>
              <a:rPr lang="bn-BD" sz="3200" b="1" dirty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সেবন</a:t>
            </a:r>
            <a:endParaRPr lang="en-US" sz="32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9135" y="6122290"/>
            <a:ext cx="242946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ফেনসিডিল সেবন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40398" y="3698755"/>
            <a:ext cx="1754757" cy="2474334"/>
            <a:chOff x="5740398" y="3749555"/>
            <a:chExt cx="1754757" cy="24743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4" r="23557"/>
            <a:stretch/>
          </p:blipFill>
          <p:spPr>
            <a:xfrm>
              <a:off x="5740398" y="3749555"/>
              <a:ext cx="1754757" cy="2439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398" y="5289350"/>
              <a:ext cx="757888" cy="934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979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7200" y="3453245"/>
            <a:ext cx="3122511" cy="3382677"/>
            <a:chOff x="457200" y="3453245"/>
            <a:chExt cx="3122511" cy="3382677"/>
          </a:xfrm>
        </p:grpSpPr>
        <p:sp>
          <p:nvSpPr>
            <p:cNvPr id="6" name="Oval 5"/>
            <p:cNvSpPr/>
            <p:nvPr/>
          </p:nvSpPr>
          <p:spPr>
            <a:xfrm>
              <a:off x="457200" y="4861608"/>
              <a:ext cx="1974314" cy="1974314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63869" y="3453245"/>
              <a:ext cx="2146012" cy="210422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9137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605397" y="4861608"/>
              <a:ext cx="1974314" cy="1974314"/>
              <a:chOff x="3343370" y="4644832"/>
              <a:chExt cx="1974314" cy="197431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343370" y="4644832"/>
                <a:ext cx="1974314" cy="1974314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664953" y="5200650"/>
                <a:ext cx="554747" cy="15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264400" y="832138"/>
            <a:ext cx="2244477" cy="224447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54332" y="252038"/>
            <a:ext cx="2239044" cy="223904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21721" y="4505359"/>
            <a:ext cx="2261934" cy="226193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30803" y="570953"/>
            <a:ext cx="2419640" cy="241964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81000"/>
            <a:ext cx="1176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হৃদরোগ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0205" y="381000"/>
            <a:ext cx="744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যক্ষা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2638" y="3971386"/>
            <a:ext cx="1136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শ্বাসকষ্ট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111332" y="6319473"/>
            <a:ext cx="1143000" cy="29967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গলায় ক্যান্সার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1886558" y="3821549"/>
            <a:ext cx="1143000" cy="29967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ত্বক ক্যান্সার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60" y="4673025"/>
            <a:ext cx="1135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32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9466622">
            <a:off x="5728384" y="2502943"/>
            <a:ext cx="390244" cy="41377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3108313">
            <a:off x="3148840" y="2514997"/>
            <a:ext cx="423890" cy="41377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369260">
            <a:off x="3173857" y="4314080"/>
            <a:ext cx="482091" cy="41377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2252677">
            <a:off x="5663987" y="4311678"/>
            <a:ext cx="458005" cy="41377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37640" y="2895702"/>
            <a:ext cx="1978427" cy="14496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</a:t>
            </a:r>
          </a:p>
          <a:p>
            <a:pPr algn="ctr">
              <a:lnSpc>
                <a:spcPct val="80000"/>
              </a:lnSpc>
            </a:pPr>
            <a:r>
              <a:rPr lang="bn-BD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 সৃষ্ট </a:t>
            </a:r>
          </a:p>
          <a:p>
            <a:pPr algn="ctr">
              <a:lnSpc>
                <a:spcPct val="80000"/>
              </a:lnSpc>
            </a:pPr>
            <a:r>
              <a:rPr lang="bn-BD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রোগসমূহ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008211" y="5336653"/>
            <a:ext cx="1143000" cy="29967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ফুসফুস ক্যান্সার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2" grpId="0"/>
      <p:bldP spid="14" grpId="0"/>
      <p:bldP spid="15" grpId="0"/>
      <p:bldP spid="17" grpId="0" animBg="1"/>
      <p:bldP spid="20" grpId="0" animBg="1"/>
      <p:bldP spid="13" grpId="0"/>
      <p:bldP spid="9" grpId="0" animBg="1"/>
      <p:bldP spid="9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1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4114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  কারণ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91125"/>
            <a:ext cx="3124200" cy="187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47098"/>
            <a:ext cx="2895600" cy="215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/>
          <a:stretch/>
        </p:blipFill>
        <p:spPr>
          <a:xfrm>
            <a:off x="1279776" y="3780205"/>
            <a:ext cx="2030911" cy="243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9" y="921842"/>
            <a:ext cx="3325883" cy="197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864476" y="6019800"/>
            <a:ext cx="28440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অভিভাবকহীন শিশু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7235" y="3084899"/>
            <a:ext cx="1927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প্রেমে ব্যর্থতা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1328" y="6211669"/>
            <a:ext cx="1353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বেকারত্ব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367" y="2946400"/>
            <a:ext cx="3469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 বন্ধুদের সঙ্গে মেলামেশা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4114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  কারণ</a:t>
            </a:r>
            <a:endParaRPr lang="bn-BD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3" y="860287"/>
            <a:ext cx="2898997" cy="211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9" y="834886"/>
            <a:ext cx="2895601" cy="216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26313"/>
          <a:stretch/>
        </p:blipFill>
        <p:spPr>
          <a:xfrm>
            <a:off x="255479" y="3601796"/>
            <a:ext cx="2106721" cy="227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01796"/>
            <a:ext cx="2421332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93679" y="2937078"/>
            <a:ext cx="2667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বন্ধু-বান্ধবের প্ররোচনা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8738" y="2962478"/>
            <a:ext cx="2667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প্রিয়জনের মৃত্যু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59947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নিঃসঙ্গতা/একাকীত্ব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6040197"/>
            <a:ext cx="2514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পারিবারিক কলহ/অশান্তি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5943600"/>
            <a:ext cx="2057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অপস্কৃতির প্রভাব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86400" y="3373196"/>
            <a:ext cx="2707340" cy="2614612"/>
            <a:chOff x="5715000" y="3601796"/>
            <a:chExt cx="2707340" cy="26146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473333"/>
              <a:ext cx="2619375" cy="17430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140" y="3601796"/>
              <a:ext cx="1219200" cy="1219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139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1452</TotalTime>
  <Words>278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269</cp:revision>
  <dcterms:created xsi:type="dcterms:W3CDTF">2006-08-16T00:00:00Z</dcterms:created>
  <dcterms:modified xsi:type="dcterms:W3CDTF">2013-11-01T02:59:22Z</dcterms:modified>
</cp:coreProperties>
</file>